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0" r:id="rId9"/>
    <p:sldId id="261" r:id="rId10"/>
    <p:sldId id="262" r:id="rId11"/>
    <p:sldId id="263" r:id="rId12"/>
    <p:sldId id="265" r:id="rId13"/>
  </p:sldIdLst>
  <p:sldSz cx="14630400" cy="8229600"/>
  <p:notesSz cx="8229600" cy="14630400"/>
  <p:embeddedFontLst>
    <p:embeddedFont>
      <p:font typeface="Open Sans" panose="020B0606030504020204" pitchFamily="3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81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59ED-A5C5-5BEF-CCFB-3061456A2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F4129-AB9E-126E-CBD3-F6F5B0BF96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7460BA-9454-5CDA-8C50-BDBE3E0BEB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EFBD0-D085-C7E1-842C-73A5135EA1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86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82C04-CAE5-9B9E-98B4-CE358289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0437E0-885C-AE8B-7D1C-4781B0801C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9482F3-7018-A6D7-E90E-4C24F7C1A1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43F47-714A-DA2F-681E-443B922E6B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96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E6341-1362-8A99-7DB1-1C8DC6196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9E5E73-472E-EB0B-4F87-B7DC492D54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DC50CF-CA1D-C0F6-C840-A6B796FA0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7773B6-E8D2-F956-16B7-FAED800FC8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66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zh-CN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AI-STOCK</a:t>
            </a: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: 您的AI投资策略委员会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基于多Agent系统的下一代投资决策支持平台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汇报人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：</a:t>
            </a:r>
            <a:r>
              <a:rPr lang="zh-CN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本科</a:t>
            </a:r>
            <a:r>
              <a:rPr lang="en-US" altLang="zh-CN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017</a:t>
            </a:r>
            <a:r>
              <a:rPr lang="zh-CN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小组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日期：2025.7.25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1051"/>
            <a:ext cx="96385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不止于深度报告，更是一站式信息中枢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5345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智能新闻检索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57831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“关于[公司]的最新AI新闻是什么？”系统能精准回答，助您掌握市场脉搏。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85345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自动图表生成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57831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“给我看一下[公司]近一年的股价图。”动态生成图表，可视化数据趋势。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853458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zh-CN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</a:rPr>
              <a:t>实时信息更新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57831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zh-CN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第一时间获取各类股市最新信息，助您在市场上快人一步。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68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我们为何与众不同？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40988"/>
            <a:ext cx="2845594" cy="2633663"/>
          </a:xfrm>
          <a:prstGeom prst="roundRect">
            <a:avLst>
              <a:gd name="adj" fmla="val 3617"/>
            </a:avLst>
          </a:prstGeom>
          <a:solidFill>
            <a:srgbClr val="AEE4BD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3443049"/>
            <a:ext cx="354330" cy="2834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01748" y="3424476"/>
            <a:ext cx="1810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视角深度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01748" y="4005620"/>
            <a:ext cx="18108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从单一数据分析到多重投资哲学辩论，提供更全面的视角。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200406" y="3140988"/>
            <a:ext cx="2845594" cy="2633663"/>
          </a:xfrm>
          <a:prstGeom prst="roundRect">
            <a:avLst>
              <a:gd name="adj" fmla="val 3617"/>
            </a:avLst>
          </a:prstGeom>
          <a:solidFill>
            <a:srgbClr val="AFCBF8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220" y="3443049"/>
            <a:ext cx="354330" cy="2834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008364" y="3424476"/>
            <a:ext cx="1810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决策透明度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008364" y="4005620"/>
            <a:ext cx="18108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从给出“买/卖”信号到解释“为什么”，让决策过程透明化。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607022" y="3140988"/>
            <a:ext cx="2845594" cy="2633663"/>
          </a:xfrm>
          <a:prstGeom prst="roundRect">
            <a:avLst>
              <a:gd name="adj" fmla="val 3617"/>
            </a:avLst>
          </a:prstGeom>
          <a:solidFill>
            <a:srgbClr val="D8AFF8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3836" y="3443049"/>
            <a:ext cx="354330" cy="28348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8414980" y="3424476"/>
            <a:ext cx="1810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用户赋能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8414980" y="4005620"/>
            <a:ext cx="18108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从灌输信息到培养用户的独立分析能力，提升投资素养。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10991016" y="3140988"/>
            <a:ext cx="2845594" cy="2633663"/>
          </a:xfrm>
          <a:prstGeom prst="roundRect">
            <a:avLst>
              <a:gd name="adj" fmla="val 3348"/>
            </a:avLst>
          </a:prstGeom>
          <a:solidFill>
            <a:srgbClr val="FFD1A7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40452" y="3443049"/>
            <a:ext cx="354330" cy="28348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1821597" y="3424476"/>
            <a:ext cx="1810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高度整合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1821597" y="4005620"/>
            <a:ext cx="181082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从使用多个APP到一站式完成分析、看新闻、看图表，效率倍增。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500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感谢聆听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30" y="32829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致力于用AI打破信息壁垒，让专业级的投资智慧普惠每一位投资者。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49007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zh-CN" altLang="en-US" sz="2400" dirty="0"/>
              <a:t>创作者：杨羽晞、郑兴、胡慕斯炀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38992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02361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endParaRPr lang="en-US" sz="13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7298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现代投资者面临的信息困境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99705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250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信息过载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4058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海量新闻、财报、数据，难以筛选和消化。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39970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250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分析片面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74058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缺乏系统性、多维度的分析框架，容易陷入单一视角。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70465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520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情绪偏见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01134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市场情绪波动大，容易做出非理性的追涨杀跌决策。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670465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520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工具鸿沟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01134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专业级的投研工具昂贵且复杂，普通人难以企及。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651986" y="69297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我们能否利用AI，为每一位投资者配备一个世界级的、永不休息的投研团队？</a:t>
            </a:r>
            <a:endParaRPr lang="en-US" sz="2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3351"/>
            <a:ext cx="108063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zh-CN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AI-STOCK</a:t>
            </a: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: 模拟世界级投委会的AI副驾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557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zh-CN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AI-STOCK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旨在为用户提供深度洞察的“玻璃盒”决策辅助工具，而非自动交易的“黑箱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”。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13973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CFA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18349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35E54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3043952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智能对话理解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427136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精准识别用户意图，实现无缝交互。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3213973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CFA"/>
          </a:solidFill>
          <a:ln/>
        </p:spPr>
      </p:sp>
      <p:sp>
        <p:nvSpPr>
          <p:cNvPr id="11" name="Shape 8"/>
          <p:cNvSpPr/>
          <p:nvPr/>
        </p:nvSpPr>
        <p:spPr>
          <a:xfrm>
            <a:off x="7428548" y="3183493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12" name="Shape 9"/>
          <p:cNvSpPr/>
          <p:nvPr/>
        </p:nvSpPr>
        <p:spPr>
          <a:xfrm>
            <a:off x="10292298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35E54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3043952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全网信息聚合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427136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实时获取最新数据，确保信息全面性。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458539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CFA"/>
          </a:solidFill>
          <a:ln/>
        </p:spPr>
      </p:sp>
      <p:sp>
        <p:nvSpPr>
          <p:cNvPr id="17" name="Shape 13"/>
          <p:cNvSpPr/>
          <p:nvPr/>
        </p:nvSpPr>
        <p:spPr>
          <a:xfrm>
            <a:off x="793790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18" name="Shape 14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35E54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614" y="5288518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多Agent深度分析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5159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模拟专家团队辩论，生成多维观点。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458539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CFA"/>
          </a:solidFill>
          <a:ln/>
        </p:spPr>
      </p:sp>
      <p:sp>
        <p:nvSpPr>
          <p:cNvPr id="23" name="Shape 18"/>
          <p:cNvSpPr/>
          <p:nvPr/>
        </p:nvSpPr>
        <p:spPr>
          <a:xfrm>
            <a:off x="7428548" y="5428059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24" name="Shape 19"/>
          <p:cNvSpPr/>
          <p:nvPr/>
        </p:nvSpPr>
        <p:spPr>
          <a:xfrm>
            <a:off x="10292298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35E54"/>
          </a:solidFill>
          <a:ln/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5288518"/>
            <a:ext cx="272177" cy="340162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生成综合策略报告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51593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提供清晰、可执行的投资建议。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918341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工作流程：从提问到洞察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6728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AI-STOCK通过多Agent协同工作，将复杂的用户请求转化为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actionable 的投资策略。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482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从用户输入到详实报告，每一步都清晰透明，确保分析的准确性和深度。</a:t>
            </a:r>
            <a:endParaRPr lang="en-US" sz="175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1F4582-104A-2FA6-E942-5BB1D48F3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4369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064D5-E3B1-FC7D-DEE8-A43A6FEF8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CE5F876-E18C-711B-C7F6-FEFFF0FCC61E}"/>
              </a:ext>
            </a:extLst>
          </p:cNvPr>
          <p:cNvSpPr/>
          <p:nvPr/>
        </p:nvSpPr>
        <p:spPr>
          <a:xfrm>
            <a:off x="719852" y="565547"/>
            <a:ext cx="7711678" cy="64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zh-CN" altLang="en-US" sz="4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效果展示：信息查询</a:t>
            </a:r>
            <a:endParaRPr lang="en-US" sz="4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96E8A94-3FFC-948A-ED98-7D0E570569D1}"/>
              </a:ext>
            </a:extLst>
          </p:cNvPr>
          <p:cNvSpPr/>
          <p:nvPr/>
        </p:nvSpPr>
        <p:spPr>
          <a:xfrm>
            <a:off x="719852" y="1619607"/>
            <a:ext cx="131906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16" name="15-03-08">
            <a:hlinkClick r:id="" action="ppaction://media"/>
            <a:extLst>
              <a:ext uri="{FF2B5EF4-FFF2-40B4-BE49-F238E27FC236}">
                <a16:creationId xmlns:a16="http://schemas.microsoft.com/office/drawing/2014/main" id="{2452E3AB-B9ED-EC9A-80D2-6E277786E4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01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0287" y="1208246"/>
            <a:ext cx="94583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8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8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D2418-1E33-A323-0186-AF7D6857C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AC191B-A010-BC1E-9CE2-47269C4ED10D}"/>
              </a:ext>
            </a:extLst>
          </p:cNvPr>
          <p:cNvSpPr/>
          <p:nvPr/>
        </p:nvSpPr>
        <p:spPr>
          <a:xfrm>
            <a:off x="719852" y="565547"/>
            <a:ext cx="7711678" cy="64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zh-CN" altLang="en-US" sz="4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效果展示：新闻查询</a:t>
            </a:r>
            <a:endParaRPr lang="en-US" sz="4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3FC37B1-F0BC-2A89-F3DF-37214E45CA23}"/>
              </a:ext>
            </a:extLst>
          </p:cNvPr>
          <p:cNvSpPr/>
          <p:nvPr/>
        </p:nvSpPr>
        <p:spPr>
          <a:xfrm>
            <a:off x="719852" y="1619607"/>
            <a:ext cx="131906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4" name="15-03-54">
            <a:hlinkClick r:id="" action="ppaction://media"/>
            <a:extLst>
              <a:ext uri="{FF2B5EF4-FFF2-40B4-BE49-F238E27FC236}">
                <a16:creationId xmlns:a16="http://schemas.microsoft.com/office/drawing/2014/main" id="{559D1B8E-CED1-7E4E-1AB0-27A7B2DE0A0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0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71712" y="1208246"/>
            <a:ext cx="945832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0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4A2FA-DC6C-BE8E-5CF6-B420FA95A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5FA5722-BCBF-5853-1739-8EF0D45862A6}"/>
              </a:ext>
            </a:extLst>
          </p:cNvPr>
          <p:cNvSpPr/>
          <p:nvPr/>
        </p:nvSpPr>
        <p:spPr>
          <a:xfrm>
            <a:off x="719852" y="565547"/>
            <a:ext cx="7711678" cy="64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zh-CN" altLang="en-US" sz="4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效果展示：股票分析</a:t>
            </a:r>
            <a:endParaRPr lang="en-US" sz="4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D691545-6F56-A58E-00D6-BE97566CDC57}"/>
              </a:ext>
            </a:extLst>
          </p:cNvPr>
          <p:cNvSpPr/>
          <p:nvPr/>
        </p:nvSpPr>
        <p:spPr>
          <a:xfrm>
            <a:off x="719852" y="1619607"/>
            <a:ext cx="131906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4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693373B7-9143-623C-53A0-19E50DEBEA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78854" y="1208246"/>
            <a:ext cx="9457200" cy="623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3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5547"/>
            <a:ext cx="7711678" cy="64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核心亮点：与投资大师的智慧同行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9852" y="1619607"/>
            <a:ext cx="131906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我们不仅分析数据，更注入了经过时间检验的投资哲学，为用户提供超越数字的洞察力。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28343" y="2411373"/>
            <a:ext cx="2633662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沃伦·巴菲特 (价值视角)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28343" y="2938224"/>
            <a:ext cx="3753445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“这家公司有护城河吗？价格是否合理？”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19852" y="2411373"/>
            <a:ext cx="22860" cy="855940"/>
          </a:xfrm>
          <a:prstGeom prst="rect">
            <a:avLst/>
          </a:prstGeom>
          <a:solidFill>
            <a:srgbClr val="835E54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52" y="3498652"/>
            <a:ext cx="4061936" cy="406193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599628" y="2411373"/>
            <a:ext cx="2571036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凯茜·伍德 (成长视角)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599628" y="2938224"/>
            <a:ext cx="3753445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“它是否处于颠覆性赛道？有指数级增长潜力吗？”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291138" y="2411373"/>
            <a:ext cx="22860" cy="1185029"/>
          </a:xfrm>
          <a:prstGeom prst="rect">
            <a:avLst/>
          </a:prstGeom>
          <a:solidFill>
            <a:srgbClr val="835E54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138" y="3827740"/>
            <a:ext cx="4061936" cy="406193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0170914" y="2411373"/>
            <a:ext cx="2571036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彼得·林奇 (GARP视角)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10170914" y="2938224"/>
            <a:ext cx="3753445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“这是我能理解的业务吗？增长是否被低估？”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9862423" y="2411373"/>
            <a:ext cx="22860" cy="1185029"/>
          </a:xfrm>
          <a:prstGeom prst="rect">
            <a:avLst/>
          </a:prstGeom>
          <a:solidFill>
            <a:srgbClr val="835E54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423" y="3827740"/>
            <a:ext cx="4061936" cy="40619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9945" y="400645"/>
            <a:ext cx="5344533" cy="46166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ts val="3550"/>
              </a:lnSpc>
              <a:buNone/>
            </a:pPr>
            <a:r>
              <a:rPr lang="en-US" sz="3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一份报告，读懂所有观点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8775923" y="194187"/>
            <a:ext cx="5459840" cy="12238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buSzPct val="100000"/>
            </a:pPr>
            <a:r>
              <a:rPr lang="en-US" sz="28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开篇综述</a:t>
            </a:r>
            <a:r>
              <a:rPr lang="en-US" sz="28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： </a:t>
            </a:r>
            <a:r>
              <a:rPr lang="en-US" sz="28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首席投资官的最终结论，一目了然</a:t>
            </a: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。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8775923" y="2954212"/>
            <a:ext cx="5230892" cy="18701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传奇圆桌：</a:t>
            </a: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清晰呈现巴菲特、伍德等人的独立观点和分歧，深度分析。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8775923" y="1589802"/>
            <a:ext cx="5230892" cy="12238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buSzPct val="100000"/>
            </a:pPr>
            <a:r>
              <a:rPr lang="en-US" sz="28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专家数据</a:t>
            </a:r>
            <a:r>
              <a:rPr lang="en-US" sz="28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： </a:t>
            </a:r>
            <a:r>
              <a:rPr lang="en-US" sz="28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估值、风险、技术、情绪等量化指标，辅助决策</a:t>
            </a: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。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8775923" y="4856868"/>
            <a:ext cx="5338580" cy="12238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buSzPct val="100000"/>
            </a:pPr>
            <a:r>
              <a:rPr lang="en-US" sz="28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策略路径</a:t>
            </a:r>
            <a:r>
              <a:rPr lang="en-US" sz="28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：</a:t>
            </a: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8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针对不同风险偏好，提供个性化、可执行的行动建议</a:t>
            </a: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。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8775923" y="6761848"/>
            <a:ext cx="5459840" cy="12238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8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最终生成的报告专业且全面，让您轻松掌握所有关键信息。</a:t>
            </a:r>
            <a:endParaRPr lang="en-US" sz="28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671899-C7C0-A089-E427-3A8C86E2E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443" y="1089254"/>
            <a:ext cx="8775922" cy="753522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321</Words>
  <Application>Microsoft Office PowerPoint</Application>
  <PresentationFormat>自定义</PresentationFormat>
  <Paragraphs>75</Paragraphs>
  <Slides>12</Slides>
  <Notes>12</Notes>
  <HiddenSlides>0</HiddenSlides>
  <MMClips>3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Crimson Pro Bold</vt:lpstr>
      <vt:lpstr>Arial</vt:lpstr>
      <vt:lpstr>Open Sans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郑兴</dc:creator>
  <cp:lastModifiedBy>xing zheng</cp:lastModifiedBy>
  <cp:revision>4</cp:revision>
  <dcterms:created xsi:type="dcterms:W3CDTF">2025-07-24T07:19:31Z</dcterms:created>
  <dcterms:modified xsi:type="dcterms:W3CDTF">2025-07-24T10:10:09Z</dcterms:modified>
</cp:coreProperties>
</file>